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9" r:id="rId4"/>
  </p:sldMasterIdLst>
  <p:notesMasterIdLst>
    <p:notesMasterId r:id="rId25"/>
  </p:notesMasterIdLst>
  <p:handoutMasterIdLst>
    <p:handoutMasterId r:id="rId26"/>
  </p:handoutMasterIdLst>
  <p:sldIdLst>
    <p:sldId id="262" r:id="rId5"/>
    <p:sldId id="263" r:id="rId6"/>
    <p:sldId id="264" r:id="rId7"/>
    <p:sldId id="265" r:id="rId8"/>
    <p:sldId id="266" r:id="rId9"/>
    <p:sldId id="267" r:id="rId10"/>
    <p:sldId id="269" r:id="rId11"/>
    <p:sldId id="270" r:id="rId12"/>
    <p:sldId id="271" r:id="rId13"/>
    <p:sldId id="272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2818B-C764-43FB-9100-6BE58FDE1954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F1E10-4074-4DC3-8E35-9146BD1FD8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gi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BC4BE-0D73-E240-8B38-104FAC465A91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C15C5-0688-5345-99FC-721E08AD15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958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87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339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085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912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2313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993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401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050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85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35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088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450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79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41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231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873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101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901" r:id="rId12"/>
    <p:sldLayoutId id="2147483902" r:id="rId13"/>
    <p:sldLayoutId id="2147483903" r:id="rId14"/>
    <p:sldLayoutId id="2147483904" r:id="rId15"/>
    <p:sldLayoutId id="2147483905" r:id="rId16"/>
    <p:sldLayoutId id="214748390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thumb/1/1c/PS2-Versions.jpg/1024px-PS2-Versions.jpg" TargetMode="External"/><Relationship Id="rId2" Type="http://schemas.openxmlformats.org/officeDocument/2006/relationships/hyperlink" Target="https://ro.wikipedia.org/wiki/Arhitectur%C4%83_MIP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searchgate.net/profile/Kirat-Singh-2/publication/273471801/figure/fig1/AS:286183025983491@1445242758761/MIPS-Instruction-Type.png" TargetMode="External"/><Relationship Id="rId5" Type="http://schemas.openxmlformats.org/officeDocument/2006/relationships/hyperlink" Target="https://www.researchgate.net/profile/Mahmut-Efil/publication/354149702/figure/tbl2/AS:1061047280627712@1629984793342/Instruction-List-of-the-MIPS-Processor.png" TargetMode="External"/><Relationship Id="rId4" Type="http://schemas.openxmlformats.org/officeDocument/2006/relationships/hyperlink" Target="https://upload.wikimedia.org/wikipedia/commons/1/11/N64-Console-Set.jp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24" y="0"/>
            <a:ext cx="11251756" cy="6857990"/>
          </a:xfrm>
        </p:spPr>
        <p:txBody>
          <a:bodyPr anchor="ctr">
            <a:noAutofit/>
          </a:bodyPr>
          <a:lstStyle/>
          <a:p>
            <a:pPr algn="l"/>
            <a:r>
              <a:rPr lang="en-US" sz="60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Microprocesorul</a:t>
            </a:r>
            <a:br>
              <a:rPr lang="en-US" sz="6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60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mips</a:t>
            </a:r>
            <a:br>
              <a:rPr lang="en-US" sz="8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8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asetăText 2">
            <a:extLst>
              <a:ext uri="{FF2B5EF4-FFF2-40B4-BE49-F238E27FC236}">
                <a16:creationId xmlns:a16="http://schemas.microsoft.com/office/drawing/2014/main" id="{05638ED2-BEFD-BA67-26F7-1CE0E9518090}"/>
              </a:ext>
            </a:extLst>
          </p:cNvPr>
          <p:cNvSpPr txBox="1"/>
          <p:nvPr/>
        </p:nvSpPr>
        <p:spPr>
          <a:xfrm>
            <a:off x="361124" y="4239491"/>
            <a:ext cx="3355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Ana-Maria </a:t>
            </a:r>
            <a:r>
              <a:rPr lang="en-US" sz="2400" dirty="0" err="1"/>
              <a:t>Tanasă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1A1A91A-0F45-441A-84AB-44513C075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0"/>
            <a:ext cx="11055206" cy="1902691"/>
          </a:xfrm>
        </p:spPr>
        <p:txBody>
          <a:bodyPr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Bancul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registre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41C1ECF6-A238-68F2-1BED-6E25812B2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71" t="26478" r="2680" b="28752"/>
          <a:stretch/>
        </p:blipFill>
        <p:spPr bwMode="auto">
          <a:xfrm>
            <a:off x="260694" y="1730471"/>
            <a:ext cx="11670612" cy="407920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285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1A1A91A-0F45-441A-84AB-44513C075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0"/>
            <a:ext cx="11055206" cy="1902691"/>
          </a:xfrm>
        </p:spPr>
        <p:txBody>
          <a:bodyPr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Unitatea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aritmetico-logica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(alu)</a:t>
            </a:r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6F67E271-0832-283C-1201-FE2964315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7" t="37116" r="20105" b="30260"/>
          <a:stretch/>
        </p:blipFill>
        <p:spPr bwMode="auto">
          <a:xfrm>
            <a:off x="451922" y="1757271"/>
            <a:ext cx="11519786" cy="436523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86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FA057B0-B763-A588-151A-BFB61A8F9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0" y="113145"/>
            <a:ext cx="10775605" cy="1507067"/>
          </a:xfrm>
        </p:spPr>
        <p:txBody>
          <a:bodyPr>
            <a:norm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 de date (ram)</a:t>
            </a:r>
          </a:p>
        </p:txBody>
      </p:sp>
      <p:pic>
        <p:nvPicPr>
          <p:cNvPr id="4" name="Picture 13">
            <a:extLst>
              <a:ext uri="{FF2B5EF4-FFF2-40B4-BE49-F238E27FC236}">
                <a16:creationId xmlns:a16="http://schemas.microsoft.com/office/drawing/2014/main" id="{A6908A45-CC3F-9D07-31D8-3733F2FE51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9" t="42232" r="3006" b="15022"/>
          <a:stretch/>
        </p:blipFill>
        <p:spPr bwMode="auto">
          <a:xfrm>
            <a:off x="54327" y="2119243"/>
            <a:ext cx="12035372" cy="377074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4705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FA057B0-B763-A588-151A-BFB61A8F9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0" y="113145"/>
            <a:ext cx="10775605" cy="1507067"/>
          </a:xfrm>
        </p:spPr>
        <p:txBody>
          <a:bodyPr>
            <a:normAutofit/>
          </a:bodyPr>
          <a:lstStyle/>
          <a:p>
            <a:r>
              <a:rPr lang="en-US" sz="4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Registrul</a:t>
            </a: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pc</a:t>
            </a:r>
          </a:p>
        </p:txBody>
      </p:sp>
      <p:pic>
        <p:nvPicPr>
          <p:cNvPr id="6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1C26C09-DAB3-82D4-29F7-ECB593C251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67" t="55308" r="13184" b="28856"/>
          <a:stretch/>
        </p:blipFill>
        <p:spPr bwMode="auto">
          <a:xfrm>
            <a:off x="334387" y="2163297"/>
            <a:ext cx="11523225" cy="253140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4744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FA057B0-B763-A588-151A-BFB61A8F9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0" y="113145"/>
            <a:ext cx="10775605" cy="1507067"/>
          </a:xfrm>
        </p:spPr>
        <p:txBody>
          <a:bodyPr>
            <a:normAutofit/>
          </a:bodyPr>
          <a:lstStyle/>
          <a:p>
            <a:r>
              <a:rPr lang="en-US" sz="4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Sumator</a:t>
            </a: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pe 32 de </a:t>
            </a:r>
            <a:r>
              <a:rPr lang="en-US" sz="4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biTi</a:t>
            </a:r>
            <a:endParaRPr 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4D0841D-C3DB-E7FB-4573-F027DD4B27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44" t="61927" r="21704" b="30746"/>
          <a:stretch/>
        </p:blipFill>
        <p:spPr bwMode="auto">
          <a:xfrm>
            <a:off x="445857" y="2697913"/>
            <a:ext cx="11300285" cy="14621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asetăText 6">
            <a:extLst>
              <a:ext uri="{FF2B5EF4-FFF2-40B4-BE49-F238E27FC236}">
                <a16:creationId xmlns:a16="http://schemas.microsoft.com/office/drawing/2014/main" id="{E5FC0257-370E-E524-B614-9F72D0079DE9}"/>
              </a:ext>
            </a:extLst>
          </p:cNvPr>
          <p:cNvSpPr txBox="1"/>
          <p:nvPr/>
        </p:nvSpPr>
        <p:spPr>
          <a:xfrm>
            <a:off x="6381732" y="761230"/>
            <a:ext cx="248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6482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FA057B0-B763-A588-151A-BFB61A8F9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0" y="491837"/>
            <a:ext cx="10565681" cy="1438564"/>
          </a:xfrm>
        </p:spPr>
        <p:txBody>
          <a:bodyPr>
            <a:norm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MULTIPLEXOR PENTRU DETERMINAREA INTRĂRII ÎN REGISTRUL PC</a:t>
            </a:r>
          </a:p>
        </p:txBody>
      </p: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7229646-03C8-0476-2774-195A34C86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40" t="45381" r="5872" b="31692"/>
          <a:stretch/>
        </p:blipFill>
        <p:spPr bwMode="auto">
          <a:xfrm>
            <a:off x="352073" y="2350625"/>
            <a:ext cx="11487854" cy="21567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0782194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AD2D45C7-2E37-44FD-AC77-116CD14B9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002">
            <a:schemeClr val="dk2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4" name="Snip Single Corner Rectangle 17">
            <a:extLst>
              <a:ext uri="{FF2B5EF4-FFF2-40B4-BE49-F238E27FC236}">
                <a16:creationId xmlns:a16="http://schemas.microsoft.com/office/drawing/2014/main" id="{1FF88480-2CF1-4C54-8CE3-2CA9CD9FF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u 3">
            <a:extLst>
              <a:ext uri="{FF2B5EF4-FFF2-40B4-BE49-F238E27FC236}">
                <a16:creationId xmlns:a16="http://schemas.microsoft.com/office/drawing/2014/main" id="{B9271F9E-956D-2673-C248-1999E4EC7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490" y="26028"/>
            <a:ext cx="10468409" cy="14360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4. DATE DE TEST</a:t>
            </a:r>
          </a:p>
        </p:txBody>
      </p:sp>
      <p:pic>
        <p:nvPicPr>
          <p:cNvPr id="7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1907393E-583E-A605-1DE7-A0BC3E53EB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95" t="26512" r="43590" b="14063"/>
          <a:stretch/>
        </p:blipFill>
        <p:spPr bwMode="auto">
          <a:xfrm>
            <a:off x="1269437" y="1194120"/>
            <a:ext cx="5233293" cy="54976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1675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AD2D45C7-2E37-44FD-AC77-116CD14B9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002">
            <a:schemeClr val="dk2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4" name="Snip Single Corner Rectangle 17">
            <a:extLst>
              <a:ext uri="{FF2B5EF4-FFF2-40B4-BE49-F238E27FC236}">
                <a16:creationId xmlns:a16="http://schemas.microsoft.com/office/drawing/2014/main" id="{1FF88480-2CF1-4C54-8CE3-2CA9CD9FF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u 3">
            <a:extLst>
              <a:ext uri="{FF2B5EF4-FFF2-40B4-BE49-F238E27FC236}">
                <a16:creationId xmlns:a16="http://schemas.microsoft.com/office/drawing/2014/main" id="{B9271F9E-956D-2673-C248-1999E4EC7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490" y="26028"/>
            <a:ext cx="10468409" cy="14360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5. FORME DE UNDĂ</a:t>
            </a:r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69A4941E-A8FF-1402-5C03-6FD8E3AFF2EE}"/>
              </a:ext>
            </a:extLst>
          </p:cNvPr>
          <p:cNvSpPr txBox="1"/>
          <p:nvPr/>
        </p:nvSpPr>
        <p:spPr>
          <a:xfrm>
            <a:off x="746046" y="1029664"/>
            <a:ext cx="5924063" cy="4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j</a:t>
            </a:r>
            <a:r>
              <a:rPr lang="ro-RO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ump</a:t>
            </a:r>
            <a:r>
              <a:rPr lang="en-US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ro-RO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ro-RO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addi</a:t>
            </a:r>
            <a:r>
              <a:rPr lang="en-US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x</a:t>
            </a:r>
            <a:r>
              <a:rPr lang="ro-RO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2, </a:t>
            </a:r>
            <a:r>
              <a:rPr lang="ro-RO" sz="24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add</a:t>
            </a:r>
            <a:r>
              <a:rPr lang="ro-RO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sub</a:t>
            </a:r>
            <a:endParaRPr lang="en-US" sz="24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14">
            <a:extLst>
              <a:ext uri="{FF2B5EF4-FFF2-40B4-BE49-F238E27FC236}">
                <a16:creationId xmlns:a16="http://schemas.microsoft.com/office/drawing/2014/main" id="{04366703-D839-8261-050D-C5AFA850C0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25" t="14867" r="1402" b="12149"/>
          <a:stretch/>
        </p:blipFill>
        <p:spPr bwMode="auto">
          <a:xfrm>
            <a:off x="746045" y="1462090"/>
            <a:ext cx="9688897" cy="536988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617094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AD2D45C7-2E37-44FD-AC77-116CD14B9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002">
            <a:schemeClr val="dk2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4" name="Snip Single Corner Rectangle 17">
            <a:extLst>
              <a:ext uri="{FF2B5EF4-FFF2-40B4-BE49-F238E27FC236}">
                <a16:creationId xmlns:a16="http://schemas.microsoft.com/office/drawing/2014/main" id="{1FF88480-2CF1-4C54-8CE3-2CA9CD9FF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u 3">
            <a:extLst>
              <a:ext uri="{FF2B5EF4-FFF2-40B4-BE49-F238E27FC236}">
                <a16:creationId xmlns:a16="http://schemas.microsoft.com/office/drawing/2014/main" id="{B9271F9E-956D-2673-C248-1999E4EC7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490" y="26028"/>
            <a:ext cx="10468409" cy="14360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5. FORME DE UNDĂ</a:t>
            </a:r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69A4941E-A8FF-1402-5C03-6FD8E3AFF2EE}"/>
              </a:ext>
            </a:extLst>
          </p:cNvPr>
          <p:cNvSpPr txBox="1"/>
          <p:nvPr/>
        </p:nvSpPr>
        <p:spPr>
          <a:xfrm>
            <a:off x="746046" y="1029664"/>
            <a:ext cx="5924063" cy="4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sub, and, or, </a:t>
            </a:r>
            <a:r>
              <a:rPr lang="en-US" sz="24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slt</a:t>
            </a:r>
            <a:endParaRPr lang="en-US" sz="24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15">
            <a:extLst>
              <a:ext uri="{FF2B5EF4-FFF2-40B4-BE49-F238E27FC236}">
                <a16:creationId xmlns:a16="http://schemas.microsoft.com/office/drawing/2014/main" id="{727B5CE6-7614-F5EE-3D4A-545F807CB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4" t="14698" r="2103" b="17857"/>
          <a:stretch/>
        </p:blipFill>
        <p:spPr bwMode="auto">
          <a:xfrm>
            <a:off x="746046" y="1621630"/>
            <a:ext cx="10087962" cy="52103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28275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AD2D45C7-2E37-44FD-AC77-116CD14B9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002">
            <a:schemeClr val="dk2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4" name="Snip Single Corner Rectangle 17">
            <a:extLst>
              <a:ext uri="{FF2B5EF4-FFF2-40B4-BE49-F238E27FC236}">
                <a16:creationId xmlns:a16="http://schemas.microsoft.com/office/drawing/2014/main" id="{1FF88480-2CF1-4C54-8CE3-2CA9CD9FF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u 3">
            <a:extLst>
              <a:ext uri="{FF2B5EF4-FFF2-40B4-BE49-F238E27FC236}">
                <a16:creationId xmlns:a16="http://schemas.microsoft.com/office/drawing/2014/main" id="{B9271F9E-956D-2673-C248-1999E4EC7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490" y="26028"/>
            <a:ext cx="10468409" cy="14360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5. FORME DE UNDĂ</a:t>
            </a:r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69A4941E-A8FF-1402-5C03-6FD8E3AFF2EE}"/>
              </a:ext>
            </a:extLst>
          </p:cNvPr>
          <p:cNvSpPr txBox="1"/>
          <p:nvPr/>
        </p:nvSpPr>
        <p:spPr>
          <a:xfrm>
            <a:off x="746046" y="1029664"/>
            <a:ext cx="5924063" cy="4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sw</a:t>
            </a:r>
            <a:r>
              <a:rPr lang="en-US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lw</a:t>
            </a:r>
            <a:r>
              <a:rPr lang="en-US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addi</a:t>
            </a:r>
            <a:r>
              <a:rPr lang="en-US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x2, </a:t>
            </a:r>
            <a:r>
              <a:rPr lang="en-US" sz="24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beq</a:t>
            </a:r>
            <a:endParaRPr lang="en-US" sz="24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B3ACABF5-A945-CFA0-4524-48113D563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99" t="22138" r="2481" b="18229"/>
          <a:stretch/>
        </p:blipFill>
        <p:spPr bwMode="auto">
          <a:xfrm>
            <a:off x="542490" y="1589365"/>
            <a:ext cx="10684570" cy="493526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005939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AD2D45C7-2E37-44FD-AC77-116CD14B9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002">
            <a:schemeClr val="dk2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4" name="Snip Single Corner Rectangle 17">
            <a:extLst>
              <a:ext uri="{FF2B5EF4-FFF2-40B4-BE49-F238E27FC236}">
                <a16:creationId xmlns:a16="http://schemas.microsoft.com/office/drawing/2014/main" id="{1FF88480-2CF1-4C54-8CE3-2CA9CD9FF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u 3">
            <a:extLst>
              <a:ext uri="{FF2B5EF4-FFF2-40B4-BE49-F238E27FC236}">
                <a16:creationId xmlns:a16="http://schemas.microsoft.com/office/drawing/2014/main" id="{B9271F9E-956D-2673-C248-1999E4EC7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491" y="345112"/>
            <a:ext cx="8534400" cy="150706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1. MIPS</a:t>
            </a:r>
          </a:p>
        </p:txBody>
      </p:sp>
      <p:sp>
        <p:nvSpPr>
          <p:cNvPr id="69" name="Substituent conținut 4">
            <a:extLst>
              <a:ext uri="{FF2B5EF4-FFF2-40B4-BE49-F238E27FC236}">
                <a16:creationId xmlns:a16="http://schemas.microsoft.com/office/drawing/2014/main" id="{E14F8BC0-E333-B008-4255-BE5073E65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066" y="1098645"/>
            <a:ext cx="8534400" cy="3615267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en-GB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Microprocessor without Interlocked Pipeline Stage (MIPS) </a:t>
            </a:r>
            <a:r>
              <a:rPr lang="en-GB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este</a:t>
            </a:r>
            <a:r>
              <a:rPr lang="en-GB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o </a:t>
            </a:r>
            <a:r>
              <a:rPr lang="en-GB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arhitectură</a:t>
            </a:r>
            <a:r>
              <a:rPr lang="en-GB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de </a:t>
            </a:r>
            <a:r>
              <a:rPr lang="en-GB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procesor</a:t>
            </a:r>
            <a:r>
              <a:rPr lang="en-GB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care </a:t>
            </a:r>
            <a:r>
              <a:rPr lang="en-GB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utilizează</a:t>
            </a:r>
            <a:r>
              <a:rPr lang="en-GB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setul</a:t>
            </a:r>
            <a:r>
              <a:rPr lang="en-GB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de </a:t>
            </a:r>
            <a:r>
              <a:rPr lang="en-GB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instrucțiuni</a:t>
            </a:r>
            <a:r>
              <a:rPr lang="en-GB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RISC </a:t>
            </a:r>
            <a:r>
              <a:rPr lang="en-GB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simplificat</a:t>
            </a:r>
            <a:r>
              <a:rPr lang="en-GB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r>
              <a:rPr lang="ro-RO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Procesoarele MIPS au o linie de instrucțiuni în 5 etape pentru a executa mai multe instrucțiuni în același timp. 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ro-RO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</a:t>
            </a:r>
            <a:r>
              <a:rPr lang="en-US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emple</a:t>
            </a:r>
            <a:r>
              <a:rPr lang="ro-RO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de utilizare:  Sony </a:t>
            </a:r>
            <a:r>
              <a:rPr lang="ro-RO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PlayStation</a:t>
            </a:r>
            <a:r>
              <a:rPr lang="ro-RO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și </a:t>
            </a:r>
            <a:r>
              <a:rPr lang="ro-RO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Nintendo</a:t>
            </a:r>
            <a:r>
              <a:rPr lang="ro-RO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64,embedded </a:t>
            </a:r>
            <a:r>
              <a:rPr lang="ro-RO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systems</a:t>
            </a:r>
            <a:endParaRPr lang="en-US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2536234-4BED-891D-F0AF-475C07891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0252" y="3700660"/>
            <a:ext cx="3456010" cy="186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layStation 2 - Wikipedia">
            <a:extLst>
              <a:ext uri="{FF2B5EF4-FFF2-40B4-BE49-F238E27FC236}">
                <a16:creationId xmlns:a16="http://schemas.microsoft.com/office/drawing/2014/main" id="{3A061D06-4E8A-4BCE-A71F-62CB3C233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68" y="3721404"/>
            <a:ext cx="2900043" cy="2568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437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AD2D45C7-2E37-44FD-AC77-116CD14B9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002">
            <a:schemeClr val="dk2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4" name="Snip Single Corner Rectangle 17">
            <a:extLst>
              <a:ext uri="{FF2B5EF4-FFF2-40B4-BE49-F238E27FC236}">
                <a16:creationId xmlns:a16="http://schemas.microsoft.com/office/drawing/2014/main" id="{1FF88480-2CF1-4C54-8CE3-2CA9CD9FF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u 3">
            <a:extLst>
              <a:ext uri="{FF2B5EF4-FFF2-40B4-BE49-F238E27FC236}">
                <a16:creationId xmlns:a16="http://schemas.microsoft.com/office/drawing/2014/main" id="{B9271F9E-956D-2673-C248-1999E4EC7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490" y="26028"/>
            <a:ext cx="10468409" cy="14360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6. </a:t>
            </a:r>
            <a:r>
              <a:rPr lang="en-US" sz="4000" dirty="0" err="1">
                <a:solidFill>
                  <a:schemeClr val="tx2"/>
                </a:solidFill>
              </a:rPr>
              <a:t>bibliografie</a:t>
            </a:r>
            <a:endParaRPr lang="en-US" sz="4000" dirty="0">
              <a:solidFill>
                <a:schemeClr val="tx2"/>
              </a:solidFill>
            </a:endParaRP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D2340AE4-4779-10D2-2E63-B830C5FAD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490" y="2143439"/>
            <a:ext cx="8534400" cy="3615267"/>
          </a:xfrm>
        </p:spPr>
        <p:txBody>
          <a:bodyPr/>
          <a:lstStyle/>
          <a:p>
            <a:r>
              <a:rPr lang="ro-RO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https://ro.wikipedia.org/wiki/Arhitectur%C4%83_MIPS</a:t>
            </a: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https://upload.wikimedia.org/wikipedia/commons/thumb/1/1c/PS2-Versions.jpg/1024px-PS2-Versions.jpg</a:t>
            </a: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https://upload.wikimedia.org/wikipedia/commons/1/11/N64-Console-Set.jpg</a:t>
            </a: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5"/>
              </a:rPr>
              <a:t>https://www.researchgate.net/profile/Mahmut-Efil/publication/354149702/figure/tbl2/AS:1061047280627712@1629984793342/Instruction-List-of-the-MIPS-Processor.png</a:t>
            </a: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6"/>
              </a:rPr>
              <a:t>https://www.researchgate.net/profile/Kirat-Singh-2/publication/273471801/figure/fig1/AS:286183025983491@1445242758761/MIPS-Instruction-Type.png</a:t>
            </a:r>
            <a:endParaRPr lang="en-US" sz="18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09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Rectangle 2054">
            <a:extLst>
              <a:ext uri="{FF2B5EF4-FFF2-40B4-BE49-F238E27FC236}">
                <a16:creationId xmlns:a16="http://schemas.microsoft.com/office/drawing/2014/main" id="{D6F819BF-BEC4-454B-82CF-C7F192640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11474498-3E48-F3EA-397F-19F4AA488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382941" cy="1142462"/>
          </a:xfrm>
        </p:spPr>
        <p:txBody>
          <a:bodyPr anchor="b">
            <a:normAutofit fontScale="90000"/>
          </a:bodyPr>
          <a:lstStyle/>
          <a:p>
            <a:pPr>
              <a:spcAft>
                <a:spcPts val="800"/>
              </a:spcAft>
            </a:pPr>
            <a:r>
              <a:rPr lang="en-US" sz="4000" dirty="0" err="1">
                <a:solidFill>
                  <a:srgbClr val="FFFFFF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Instrucțiuni</a:t>
            </a:r>
            <a:endParaRPr lang="en-US" sz="2400" dirty="0">
              <a:solidFill>
                <a:srgbClr val="FFFFFF"/>
              </a:solidFill>
            </a:endParaRPr>
          </a:p>
        </p:txBody>
      </p:sp>
      <p:sp useBgFill="1">
        <p:nvSpPr>
          <p:cNvPr id="2057" name="Snip Diagonal Corner Rectangle 21">
            <a:extLst>
              <a:ext uri="{FF2B5EF4-FFF2-40B4-BE49-F238E27FC236}">
                <a16:creationId xmlns:a16="http://schemas.microsoft.com/office/drawing/2014/main" id="{79D5C3D0-88DD-405B-A549-4B5C3712E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212" y="641648"/>
            <a:ext cx="6575496" cy="5286838"/>
          </a:xfrm>
          <a:prstGeom prst="snip2DiagRect">
            <a:avLst>
              <a:gd name="adj1" fmla="val 8741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nstruction List of the MIPS Processor | Download Scientific Diagram">
            <a:extLst>
              <a:ext uri="{FF2B5EF4-FFF2-40B4-BE49-F238E27FC236}">
                <a16:creationId xmlns:a16="http://schemas.microsoft.com/office/drawing/2014/main" id="{F73CC8A3-7036-90ED-FA86-573D55252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68357" y="1097060"/>
            <a:ext cx="5506782" cy="433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701AD467-0544-C3E4-1BC8-F77464AF7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710" y="1822449"/>
            <a:ext cx="3479419" cy="2922591"/>
          </a:xfrm>
        </p:spPr>
        <p:txBody>
          <a:bodyPr anchor="t">
            <a:normAutofit/>
          </a:bodyPr>
          <a:lstStyle/>
          <a:p>
            <a:r>
              <a:rPr lang="ro-RO" sz="3200" dirty="0">
                <a:solidFill>
                  <a:srgbClr val="0F496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Există trei tipuri de formate de instrucțiuni MIPS: R, I și J.</a:t>
            </a:r>
            <a:endParaRPr lang="en-US" sz="3200" dirty="0">
              <a:solidFill>
                <a:srgbClr val="0F496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200" dirty="0">
              <a:solidFill>
                <a:srgbClr val="0F496F"/>
              </a:solidFill>
            </a:endParaRPr>
          </a:p>
        </p:txBody>
      </p:sp>
      <p:grpSp>
        <p:nvGrpSpPr>
          <p:cNvPr id="2059" name="Group 2058">
            <a:extLst>
              <a:ext uri="{FF2B5EF4-FFF2-40B4-BE49-F238E27FC236}">
                <a16:creationId xmlns:a16="http://schemas.microsoft.com/office/drawing/2014/main" id="{B29E1950-A366-48B7-8DAB-726C0DE58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060" name="Straight Connector 2059">
              <a:extLst>
                <a:ext uri="{FF2B5EF4-FFF2-40B4-BE49-F238E27FC236}">
                  <a16:creationId xmlns:a16="http://schemas.microsoft.com/office/drawing/2014/main" id="{624123CD-2156-4134-A3FB-C82036B5F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1" name="Straight Connector 2060">
              <a:extLst>
                <a:ext uri="{FF2B5EF4-FFF2-40B4-BE49-F238E27FC236}">
                  <a16:creationId xmlns:a16="http://schemas.microsoft.com/office/drawing/2014/main" id="{282DAEA8-4DC7-4972-8972-06976C61D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2" name="Straight Connector 2061">
              <a:extLst>
                <a:ext uri="{FF2B5EF4-FFF2-40B4-BE49-F238E27FC236}">
                  <a16:creationId xmlns:a16="http://schemas.microsoft.com/office/drawing/2014/main" id="{C33B16A3-1C35-4E6B-88DA-2A2550F94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3" name="Straight Connector 2062">
              <a:extLst>
                <a:ext uri="{FF2B5EF4-FFF2-40B4-BE49-F238E27FC236}">
                  <a16:creationId xmlns:a16="http://schemas.microsoft.com/office/drawing/2014/main" id="{106381D1-240B-4A28-88D3-6ACC575DC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4" name="Straight Connector 2063">
              <a:extLst>
                <a:ext uri="{FF2B5EF4-FFF2-40B4-BE49-F238E27FC236}">
                  <a16:creationId xmlns:a16="http://schemas.microsoft.com/office/drawing/2014/main" id="{7C8CFC7B-B818-47F0-AE87-6B34B07D1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2579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1A1A91A-0F45-441A-84AB-44513C075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0"/>
            <a:ext cx="8534400" cy="1507067"/>
          </a:xfrm>
        </p:spPr>
        <p:txBody>
          <a:bodyPr/>
          <a:lstStyle/>
          <a:p>
            <a:r>
              <a:rPr lang="en-US" dirty="0" err="1"/>
              <a:t>Formatul</a:t>
            </a:r>
            <a:r>
              <a:rPr lang="en-US" dirty="0"/>
              <a:t> r (r-type)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8899D1B-EBF7-73AD-C339-A5749C79C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868054"/>
            <a:ext cx="8534400" cy="3615267"/>
          </a:xfrm>
        </p:spPr>
        <p:txBody>
          <a:bodyPr/>
          <a:lstStyle/>
          <a:p>
            <a:pPr algn="just"/>
            <a:r>
              <a:rPr lang="ro-RO" sz="28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Formatul R (registru): corespunde instrucțiunilor aritmetice și logice având ca </a:t>
            </a:r>
            <a:r>
              <a:rPr lang="ro-RO" sz="2800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operanzi</a:t>
            </a:r>
            <a:r>
              <a:rPr lang="ro-RO" sz="28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trei registre. </a:t>
            </a:r>
            <a:endParaRPr lang="en-US" sz="28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 descr="microprocessor - Clarification on R, I, and J type Instruction formats in  MIPS - Electrical Engineering Stack Exchange">
            <a:extLst>
              <a:ext uri="{FF2B5EF4-FFF2-40B4-BE49-F238E27FC236}">
                <a16:creationId xmlns:a16="http://schemas.microsoft.com/office/drawing/2014/main" id="{57DEF7A4-042E-8D84-2348-1AD21E4B2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529"/>
          <a:stretch/>
        </p:blipFill>
        <p:spPr bwMode="auto">
          <a:xfrm>
            <a:off x="1154767" y="1507067"/>
            <a:ext cx="7593289" cy="112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3633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1A1A91A-0F45-441A-84AB-44513C075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0"/>
            <a:ext cx="8534400" cy="1507067"/>
          </a:xfrm>
        </p:spPr>
        <p:txBody>
          <a:bodyPr/>
          <a:lstStyle/>
          <a:p>
            <a:r>
              <a:rPr lang="en-US" dirty="0" err="1"/>
              <a:t>Formatul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(</a:t>
            </a:r>
            <a:r>
              <a:rPr lang="en-US" dirty="0" err="1"/>
              <a:t>i</a:t>
            </a:r>
            <a:r>
              <a:rPr lang="en-US" dirty="0"/>
              <a:t>-type)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8899D1B-EBF7-73AD-C339-A5749C79C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868054"/>
            <a:ext cx="8534400" cy="3615267"/>
          </a:xfrm>
        </p:spPr>
        <p:txBody>
          <a:bodyPr/>
          <a:lstStyle/>
          <a:p>
            <a:pPr algn="just"/>
            <a:r>
              <a:rPr lang="ro-RO" sz="28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Formatul I (</a:t>
            </a:r>
            <a:r>
              <a:rPr lang="en-US" sz="28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immediate</a:t>
            </a:r>
            <a:r>
              <a:rPr lang="ro-RO" sz="28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): dispune doar de patru câmpuri, două registre și o valoare imediată de </a:t>
            </a:r>
            <a:r>
              <a:rPr lang="ro-RO" sz="2800" dirty="0">
                <a:solidFill>
                  <a:schemeClr val="tx1"/>
                </a:solidFill>
                <a:latin typeface="Aptos" panose="020B0004020202020204" pitchFamily="34" charset="0"/>
                <a:cs typeface="Times New Roman" panose="02020603050405020304" pitchFamily="18" charset="0"/>
              </a:rPr>
              <a:t>16 biți</a:t>
            </a:r>
            <a:r>
              <a:rPr lang="ro-RO" sz="28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Este folosit de două categorii de instrucțiuni: instrucțiunile </a:t>
            </a:r>
            <a:r>
              <a:rPr lang="ro-RO" sz="28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load-store</a:t>
            </a:r>
            <a:r>
              <a:rPr lang="ro-RO" sz="28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(de acces la memorie) și instrucțiunile de salt condiționat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074" name="Picture 2" descr="microprocessor - Clarification on R, I, and J type Instruction formats in  MIPS - Electrical Engineering Stack Exchange">
            <a:extLst>
              <a:ext uri="{FF2B5EF4-FFF2-40B4-BE49-F238E27FC236}">
                <a16:creationId xmlns:a16="http://schemas.microsoft.com/office/drawing/2014/main" id="{57DEF7A4-042E-8D84-2348-1AD21E4B2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99" b="50299"/>
          <a:stretch/>
        </p:blipFill>
        <p:spPr bwMode="auto">
          <a:xfrm>
            <a:off x="1154767" y="1374679"/>
            <a:ext cx="7593289" cy="94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330933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1A1A91A-0F45-441A-84AB-44513C075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0"/>
            <a:ext cx="8534400" cy="1507067"/>
          </a:xfrm>
        </p:spPr>
        <p:txBody>
          <a:bodyPr/>
          <a:lstStyle/>
          <a:p>
            <a:r>
              <a:rPr lang="en-US" dirty="0" err="1"/>
              <a:t>Formatul</a:t>
            </a:r>
            <a:r>
              <a:rPr lang="en-US" dirty="0"/>
              <a:t> j (jump)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8899D1B-EBF7-73AD-C339-A5749C79C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868054"/>
            <a:ext cx="8534400" cy="3615267"/>
          </a:xfrm>
        </p:spPr>
        <p:txBody>
          <a:bodyPr>
            <a:normAutofit/>
          </a:bodyPr>
          <a:lstStyle/>
          <a:p>
            <a:pPr algn="just"/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Formatul J (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jump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): corespunde instrucțiunilor de salt necondiționat (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jump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 și conține doar două câmpuri, 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opcode</a:t>
            </a:r>
            <a:r>
              <a:rPr lang="en-US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(6 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bi</a:t>
            </a:r>
            <a:r>
              <a:rPr lang="en-US" sz="2400" dirty="0">
                <a:solidFill>
                  <a:schemeClr val="tx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ț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i) </a:t>
            </a:r>
            <a:r>
              <a:rPr lang="en-US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ș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 adresa</a:t>
            </a:r>
            <a:r>
              <a:rPr lang="en-US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(26 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bi</a:t>
            </a:r>
            <a:r>
              <a:rPr lang="en-US" sz="2400" dirty="0">
                <a:solidFill>
                  <a:schemeClr val="tx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ț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i, se extinde la 32 prin copierea la st</a:t>
            </a:r>
            <a:r>
              <a:rPr lang="en-US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â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nga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 primilor 4 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bi</a:t>
            </a:r>
            <a:r>
              <a:rPr lang="en-US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ț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 din </a:t>
            </a:r>
            <a:r>
              <a:rPr lang="en-US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PC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ș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 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shiftarea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î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ntregului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n</a:t>
            </a:r>
            <a:r>
              <a:rPr lang="en-US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umă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 cu 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dou</a:t>
            </a:r>
            <a:r>
              <a:rPr lang="en-US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ă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pozi</a:t>
            </a:r>
            <a:r>
              <a:rPr lang="en-US" sz="2400" dirty="0">
                <a:solidFill>
                  <a:schemeClr val="tx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ț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ii la st</a:t>
            </a:r>
            <a:r>
              <a:rPr lang="en-US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â</a:t>
            </a:r>
            <a:r>
              <a:rPr lang="ro-RO" sz="24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nga</a:t>
            </a:r>
            <a:r>
              <a:rPr lang="ro-RO" sz="24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).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3074" name="Picture 2" descr="microprocessor - Clarification on R, I, and J type Instruction formats in  MIPS - Electrical Engineering Stack Exchange">
            <a:extLst>
              <a:ext uri="{FF2B5EF4-FFF2-40B4-BE49-F238E27FC236}">
                <a16:creationId xmlns:a16="http://schemas.microsoft.com/office/drawing/2014/main" id="{57DEF7A4-042E-8D84-2348-1AD21E4B2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35" b="20563"/>
          <a:stretch/>
        </p:blipFill>
        <p:spPr bwMode="auto">
          <a:xfrm>
            <a:off x="1154767" y="1374679"/>
            <a:ext cx="7593289" cy="94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AD2D45C7-2E37-44FD-AC77-116CD14B9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002">
            <a:schemeClr val="dk2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4" name="Snip Single Corner Rectangle 17">
            <a:extLst>
              <a:ext uri="{FF2B5EF4-FFF2-40B4-BE49-F238E27FC236}">
                <a16:creationId xmlns:a16="http://schemas.microsoft.com/office/drawing/2014/main" id="{1FF88480-2CF1-4C54-8CE3-2CA9CD9FF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u 3">
            <a:extLst>
              <a:ext uri="{FF2B5EF4-FFF2-40B4-BE49-F238E27FC236}">
                <a16:creationId xmlns:a16="http://schemas.microsoft.com/office/drawing/2014/main" id="{B9271F9E-956D-2673-C248-1999E4EC7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490" y="26028"/>
            <a:ext cx="10468409" cy="14360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2. Schema </a:t>
            </a:r>
            <a:r>
              <a:rPr lang="en-US" sz="4000" dirty="0" err="1">
                <a:solidFill>
                  <a:schemeClr val="tx2"/>
                </a:solidFill>
              </a:rPr>
              <a:t>microprocesorului</a:t>
            </a:r>
            <a:r>
              <a:rPr lang="en-US" sz="4000" dirty="0">
                <a:solidFill>
                  <a:schemeClr val="tx2"/>
                </a:solidFill>
              </a:rPr>
              <a:t> </a:t>
            </a:r>
            <a:r>
              <a:rPr lang="en-US" sz="4000" dirty="0" err="1">
                <a:solidFill>
                  <a:schemeClr val="tx2"/>
                </a:solidFill>
              </a:rPr>
              <a:t>mips</a:t>
            </a:r>
            <a:endParaRPr lang="en-US" sz="4000" dirty="0">
              <a:solidFill>
                <a:schemeClr val="tx2"/>
              </a:solidFill>
            </a:endParaRPr>
          </a:p>
        </p:txBody>
      </p:sp>
      <p:pic>
        <p:nvPicPr>
          <p:cNvPr id="8" name="Substituent conținut 7">
            <a:extLst>
              <a:ext uri="{FF2B5EF4-FFF2-40B4-BE49-F238E27FC236}">
                <a16:creationId xmlns:a16="http://schemas.microsoft.com/office/drawing/2014/main" id="{23187D66-3D2C-0259-8E88-135F66093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725084" y="1074164"/>
            <a:ext cx="8167069" cy="5686854"/>
          </a:xfrm>
        </p:spPr>
      </p:pic>
    </p:spTree>
    <p:extLst>
      <p:ext uri="{BB962C8B-B14F-4D97-AF65-F5344CB8AC3E}">
        <p14:creationId xmlns:p14="http://schemas.microsoft.com/office/powerpoint/2010/main" val="396216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AD2D45C7-2E37-44FD-AC77-116CD14B9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002">
            <a:schemeClr val="dk2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4" name="Snip Single Corner Rectangle 17">
            <a:extLst>
              <a:ext uri="{FF2B5EF4-FFF2-40B4-BE49-F238E27FC236}">
                <a16:creationId xmlns:a16="http://schemas.microsoft.com/office/drawing/2014/main" id="{1FF88480-2CF1-4C54-8CE3-2CA9CD9FF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u 3">
            <a:extLst>
              <a:ext uri="{FF2B5EF4-FFF2-40B4-BE49-F238E27FC236}">
                <a16:creationId xmlns:a16="http://schemas.microsoft.com/office/drawing/2014/main" id="{B9271F9E-956D-2673-C248-1999E4EC7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490" y="26028"/>
            <a:ext cx="10468409" cy="14360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3. Module </a:t>
            </a:r>
            <a:r>
              <a:rPr lang="en-US" sz="4000" dirty="0" err="1">
                <a:solidFill>
                  <a:schemeClr val="tx2"/>
                </a:solidFill>
              </a:rPr>
              <a:t>verilog</a:t>
            </a:r>
            <a:endParaRPr lang="en-US" sz="4000" dirty="0">
              <a:solidFill>
                <a:schemeClr val="tx2"/>
              </a:solidFill>
            </a:endParaRPr>
          </a:p>
        </p:txBody>
      </p:sp>
      <p:pic>
        <p:nvPicPr>
          <p:cNvPr id="5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B713AC2-ED85-39D0-7F33-9EC8779106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29" t="41127" r="19163" b="29092"/>
          <a:stretch/>
        </p:blipFill>
        <p:spPr bwMode="auto">
          <a:xfrm>
            <a:off x="746046" y="2087315"/>
            <a:ext cx="8489974" cy="41454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CasetăText 5">
            <a:extLst>
              <a:ext uri="{FF2B5EF4-FFF2-40B4-BE49-F238E27FC236}">
                <a16:creationId xmlns:a16="http://schemas.microsoft.com/office/drawing/2014/main" id="{69A4941E-A8FF-1402-5C03-6FD8E3AFF2EE}"/>
              </a:ext>
            </a:extLst>
          </p:cNvPr>
          <p:cNvSpPr txBox="1"/>
          <p:nvPr/>
        </p:nvSpPr>
        <p:spPr>
          <a:xfrm>
            <a:off x="746046" y="1303451"/>
            <a:ext cx="5924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Instruction memory</a:t>
            </a:r>
          </a:p>
        </p:txBody>
      </p:sp>
    </p:spTree>
    <p:extLst>
      <p:ext uri="{BB962C8B-B14F-4D97-AF65-F5344CB8AC3E}">
        <p14:creationId xmlns:p14="http://schemas.microsoft.com/office/powerpoint/2010/main" val="23663073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F4B6DDC5-092F-7F65-828C-7BCF006CF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994" t="31673" r="2814" b="29565"/>
          <a:stretch/>
        </p:blipFill>
        <p:spPr bwMode="auto">
          <a:xfrm>
            <a:off x="285480" y="1766455"/>
            <a:ext cx="11621040" cy="35098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51A1A91A-0F45-441A-84AB-44513C075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0"/>
            <a:ext cx="11055206" cy="1902691"/>
          </a:xfrm>
        </p:spPr>
        <p:txBody>
          <a:bodyPr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Unitatea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control (main control)</a:t>
            </a:r>
          </a:p>
        </p:txBody>
      </p:sp>
    </p:spTree>
    <p:extLst>
      <p:ext uri="{BB962C8B-B14F-4D97-AF65-F5344CB8AC3E}">
        <p14:creationId xmlns:p14="http://schemas.microsoft.com/office/powerpoint/2010/main" val="180095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BE3201F11EB54C8F4C9CE8F963AE08" ma:contentTypeVersion="5" ma:contentTypeDescription="Create a new document." ma:contentTypeScope="" ma:versionID="130540f287d7c4160345f04023aa3b45">
  <xsd:schema xmlns:xsd="http://www.w3.org/2001/XMLSchema" xmlns:xs="http://www.w3.org/2001/XMLSchema" xmlns:p="http://schemas.microsoft.com/office/2006/metadata/properties" xmlns:ns3="6c55322e-f795-46ca-b20c-5f6fc3950408" targetNamespace="http://schemas.microsoft.com/office/2006/metadata/properties" ma:root="true" ma:fieldsID="db849ee9033ea70b83f06492e0f5b417" ns3:_="">
    <xsd:import namespace="6c55322e-f795-46ca-b20c-5f6fc395040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55322e-f795-46ca-b20c-5f6fc39504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11B8520-39D0-4E39-88E2-3CE8E9A6E44A}">
  <ds:schemaRefs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6c55322e-f795-46ca-b20c-5f6fc3950408"/>
  </ds:schemaRefs>
</ds:datastoreItem>
</file>

<file path=customXml/itemProps2.xml><?xml version="1.0" encoding="utf-8"?>
<ds:datastoreItem xmlns:ds="http://schemas.openxmlformats.org/officeDocument/2006/customXml" ds:itemID="{04D22D40-84D3-44ED-B018-E668997723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55322e-f795-46ca-b20c-5f6fc39504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94</TotalTime>
  <Words>429</Words>
  <Application>Microsoft Office PowerPoint</Application>
  <PresentationFormat>Widescreen</PresentationFormat>
  <Paragraphs>41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Arial</vt:lpstr>
      <vt:lpstr>Calibri</vt:lpstr>
      <vt:lpstr>Century Gothic</vt:lpstr>
      <vt:lpstr>Wingdings 3</vt:lpstr>
      <vt:lpstr>Sector</vt:lpstr>
      <vt:lpstr>Microprocesorul mips </vt:lpstr>
      <vt:lpstr>1. MIPS</vt:lpstr>
      <vt:lpstr>Instrucțiuni</vt:lpstr>
      <vt:lpstr>Formatul r (r-type)</vt:lpstr>
      <vt:lpstr>Formatul i (i-type)</vt:lpstr>
      <vt:lpstr>Formatul j (jump)</vt:lpstr>
      <vt:lpstr>2. Schema microprocesorului mips</vt:lpstr>
      <vt:lpstr>3. Module verilog</vt:lpstr>
      <vt:lpstr>Unitatea de control (main control)</vt:lpstr>
      <vt:lpstr>Bancul de registre</vt:lpstr>
      <vt:lpstr>Unitatea aritmetico-logica (alu)</vt:lpstr>
      <vt:lpstr>Memoria de date (ram)</vt:lpstr>
      <vt:lpstr>Registrul pc</vt:lpstr>
      <vt:lpstr>Sumator pe 32 de biTi</vt:lpstr>
      <vt:lpstr>MULTIPLEXOR PENTRU DETERMINAREA INTRĂRII ÎN REGISTRUL PC</vt:lpstr>
      <vt:lpstr>4. DATE DE TEST</vt:lpstr>
      <vt:lpstr>5. FORME DE UNDĂ</vt:lpstr>
      <vt:lpstr>5. FORME DE UNDĂ</vt:lpstr>
      <vt:lpstr>5. FORME DE UNDĂ</vt:lpstr>
      <vt:lpstr>6. bibliografie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Alexandru-Cosmin Ghețău</dc:creator>
  <cp:lastModifiedBy>Ana-Maria Tanasă</cp:lastModifiedBy>
  <cp:revision>4</cp:revision>
  <dcterms:created xsi:type="dcterms:W3CDTF">2024-07-21T08:13:29Z</dcterms:created>
  <dcterms:modified xsi:type="dcterms:W3CDTF">2024-07-21T11:50:00Z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0x0101003FBE3201F11EB54C8F4C9CE8F963AE08</vt:lpwstr>
  </property>
</Properties>
</file>